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90" r:id="rId2"/>
    <p:sldId id="272" r:id="rId3"/>
    <p:sldId id="289" r:id="rId4"/>
    <p:sldId id="286" r:id="rId5"/>
    <p:sldId id="260" r:id="rId6"/>
    <p:sldId id="258" r:id="rId7"/>
    <p:sldId id="287" r:id="rId8"/>
    <p:sldId id="264" r:id="rId9"/>
    <p:sldId id="285" r:id="rId10"/>
    <p:sldId id="288" r:id="rId11"/>
    <p:sldId id="259" r:id="rId12"/>
    <p:sldId id="257" r:id="rId13"/>
    <p:sldId id="279" r:id="rId14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16"/>
      <p:bold r:id="rId17"/>
    </p:embeddedFont>
    <p:embeddedFont>
      <p:font typeface="Inconsolata" panose="020B0604020202020204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Segoe UI Emoji" panose="020B0502040204020203" pitchFamily="34" charset="0"/>
      <p:regular r:id="rId20"/>
    </p:embeddedFont>
    <p:embeddedFont>
      <p:font typeface="Pangolin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40210C-4115-46B2-B7F9-65AD161BBB29}">
  <a:tblStyle styleId="{C840210C-4115-46B2-B7F9-65AD161BBB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65" autoAdjust="0"/>
  </p:normalViewPr>
  <p:slideViewPr>
    <p:cSldViewPr snapToGrid="0">
      <p:cViewPr varScale="1">
        <p:scale>
          <a:sx n="130" d="100"/>
          <a:sy n="130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67757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08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03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73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489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32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17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80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27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02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5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3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166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9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62850" y="876850"/>
            <a:ext cx="49557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1pPr>
            <a:lvl2pPr lvl="1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2pPr>
            <a:lvl3pPr lvl="2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3pPr>
            <a:lvl4pPr lvl="3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4pPr>
            <a:lvl5pPr lvl="4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5pPr>
            <a:lvl6pPr lvl="5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6pPr>
            <a:lvl7pPr lvl="6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7pPr>
            <a:lvl8pPr lvl="7" rtl="0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8pPr>
            <a:lvl9pPr lvl="8">
              <a:lnSpc>
                <a:spcPct val="130000"/>
              </a:lnSpc>
              <a:spcBef>
                <a:spcPts val="0"/>
              </a:spcBef>
              <a:buSzPts val="3000"/>
              <a:buChar char="✗"/>
              <a:defRPr sz="3000" i="1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000"/>
              <a:buNone/>
              <a:defRPr sz="2000"/>
            </a:lvl1pPr>
            <a:lvl2pPr lvl="1" rtl="0">
              <a:spcBef>
                <a:spcPts val="0"/>
              </a:spcBef>
              <a:buSzPts val="2000"/>
              <a:buNone/>
              <a:defRPr sz="2000"/>
            </a:lvl2pPr>
            <a:lvl3pPr lvl="2" rtl="0">
              <a:spcBef>
                <a:spcPts val="0"/>
              </a:spcBef>
              <a:buSzPts val="2000"/>
              <a:buNone/>
              <a:defRPr sz="2000"/>
            </a:lvl3pPr>
            <a:lvl4pPr lvl="3" rtl="0">
              <a:spcBef>
                <a:spcPts val="0"/>
              </a:spcBef>
              <a:buSzPts val="2000"/>
              <a:buNone/>
              <a:defRPr sz="2000"/>
            </a:lvl4pPr>
            <a:lvl5pPr lvl="4" rtl="0">
              <a:spcBef>
                <a:spcPts val="0"/>
              </a:spcBef>
              <a:buSzPts val="2000"/>
              <a:buNone/>
              <a:defRPr sz="2000"/>
            </a:lvl5pPr>
            <a:lvl6pPr lvl="5" rtl="0">
              <a:spcBef>
                <a:spcPts val="0"/>
              </a:spcBef>
              <a:buSzPts val="2000"/>
              <a:buNone/>
              <a:defRPr sz="2000"/>
            </a:lvl6pPr>
            <a:lvl7pPr lvl="6" rtl="0">
              <a:spcBef>
                <a:spcPts val="0"/>
              </a:spcBef>
              <a:buSzPts val="2000"/>
              <a:buNone/>
              <a:defRPr sz="2000"/>
            </a:lvl7pPr>
            <a:lvl8pPr lvl="7" rtl="0">
              <a:spcBef>
                <a:spcPts val="0"/>
              </a:spcBef>
              <a:buSzPts val="2000"/>
              <a:buNone/>
              <a:defRPr sz="2000"/>
            </a:lvl8pPr>
            <a:lvl9pPr lvl="8" rtl="0">
              <a:spcBef>
                <a:spcPts val="0"/>
              </a:spcBef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✗"/>
              <a:defRPr/>
            </a:lvl1pPr>
            <a:lvl2pPr lvl="1" rtl="0">
              <a:spcBef>
                <a:spcPts val="0"/>
              </a:spcBef>
              <a:buSzPts val="1400"/>
              <a:buChar char="✗"/>
              <a:defRPr/>
            </a:lvl2pPr>
            <a:lvl3pPr lvl="2" rtl="0">
              <a:spcBef>
                <a:spcPts val="0"/>
              </a:spcBef>
              <a:buSzPts val="1400"/>
              <a:buChar char="✗"/>
              <a:defRPr/>
            </a:lvl3pPr>
            <a:lvl4pPr lvl="3" rtl="0">
              <a:spcBef>
                <a:spcPts val="0"/>
              </a:spcBef>
              <a:buSzPts val="1400"/>
              <a:buChar char="✗"/>
              <a:defRPr/>
            </a:lvl4pPr>
            <a:lvl5pPr lvl="4" rtl="0">
              <a:spcBef>
                <a:spcPts val="0"/>
              </a:spcBef>
              <a:buSzPts val="1800"/>
              <a:buChar char="✗"/>
              <a:defRPr/>
            </a:lvl5pPr>
            <a:lvl6pPr lvl="5" rtl="0">
              <a:spcBef>
                <a:spcPts val="0"/>
              </a:spcBef>
              <a:buSzPts val="1800"/>
              <a:buChar char="✗"/>
              <a:defRPr/>
            </a:lvl6pPr>
            <a:lvl7pPr lvl="6" rtl="0">
              <a:spcBef>
                <a:spcPts val="0"/>
              </a:spcBef>
              <a:buSzPts val="1800"/>
              <a:buChar char="✗"/>
              <a:defRPr/>
            </a:lvl7pPr>
            <a:lvl8pPr lvl="7" rtl="0">
              <a:spcBef>
                <a:spcPts val="0"/>
              </a:spcBef>
              <a:buSzPts val="1800"/>
              <a:buChar char="✗"/>
              <a:defRPr/>
            </a:lvl8pPr>
            <a:lvl9pPr lvl="8" rtl="0">
              <a:spcBef>
                <a:spcPts val="0"/>
              </a:spcBef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66375" y="1310800"/>
            <a:ext cx="2730900" cy="30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✗"/>
              <a:defRPr/>
            </a:lvl1pPr>
            <a:lvl2pPr lvl="1">
              <a:spcBef>
                <a:spcPts val="0"/>
              </a:spcBef>
              <a:buSzPts val="1400"/>
              <a:buChar char="✗"/>
              <a:defRPr/>
            </a:lvl2pPr>
            <a:lvl3pPr lvl="2">
              <a:spcBef>
                <a:spcPts val="0"/>
              </a:spcBef>
              <a:buSzPts val="1400"/>
              <a:buChar char="✗"/>
              <a:defRPr/>
            </a:lvl3pPr>
            <a:lvl4pPr lvl="3">
              <a:spcBef>
                <a:spcPts val="0"/>
              </a:spcBef>
              <a:buSzPts val="1400"/>
              <a:buChar char="✗"/>
              <a:defRPr/>
            </a:lvl4pPr>
            <a:lvl5pPr lvl="4">
              <a:spcBef>
                <a:spcPts val="0"/>
              </a:spcBef>
              <a:buSzPts val="1800"/>
              <a:buChar char="✗"/>
              <a:defRPr/>
            </a:lvl5pPr>
            <a:lvl6pPr lvl="5">
              <a:spcBef>
                <a:spcPts val="0"/>
              </a:spcBef>
              <a:buSzPts val="1800"/>
              <a:buChar char="✗"/>
              <a:defRPr/>
            </a:lvl6pPr>
            <a:lvl7pPr lvl="6">
              <a:spcBef>
                <a:spcPts val="0"/>
              </a:spcBef>
              <a:buSzPts val="1800"/>
              <a:buChar char="✗"/>
              <a:defRPr/>
            </a:lvl7pPr>
            <a:lvl8pPr lvl="7">
              <a:spcBef>
                <a:spcPts val="0"/>
              </a:spcBef>
              <a:buSzPts val="1800"/>
              <a:buChar char="✗"/>
              <a:defRPr/>
            </a:lvl8pPr>
            <a:lvl9pPr lvl="8">
              <a:spcBef>
                <a:spcPts val="0"/>
              </a:spcBef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3761704" y="1310800"/>
            <a:ext cx="2730900" cy="304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✗"/>
              <a:defRPr/>
            </a:lvl1pPr>
            <a:lvl2pPr lvl="1">
              <a:spcBef>
                <a:spcPts val="0"/>
              </a:spcBef>
              <a:buSzPts val="1400"/>
              <a:buChar char="✗"/>
              <a:defRPr/>
            </a:lvl2pPr>
            <a:lvl3pPr lvl="2">
              <a:spcBef>
                <a:spcPts val="0"/>
              </a:spcBef>
              <a:buSzPts val="1400"/>
              <a:buChar char="✗"/>
              <a:defRPr/>
            </a:lvl3pPr>
            <a:lvl4pPr lvl="3">
              <a:spcBef>
                <a:spcPts val="0"/>
              </a:spcBef>
              <a:buSzPts val="1400"/>
              <a:buChar char="✗"/>
              <a:defRPr/>
            </a:lvl4pPr>
            <a:lvl5pPr lvl="4">
              <a:spcBef>
                <a:spcPts val="0"/>
              </a:spcBef>
              <a:buSzPts val="1800"/>
              <a:buChar char="✗"/>
              <a:defRPr/>
            </a:lvl5pPr>
            <a:lvl6pPr lvl="5">
              <a:spcBef>
                <a:spcPts val="0"/>
              </a:spcBef>
              <a:buSzPts val="1800"/>
              <a:buChar char="✗"/>
              <a:defRPr/>
            </a:lvl6pPr>
            <a:lvl7pPr lvl="6">
              <a:spcBef>
                <a:spcPts val="0"/>
              </a:spcBef>
              <a:buSzPts val="1800"/>
              <a:buChar char="✗"/>
              <a:defRPr/>
            </a:lvl7pPr>
            <a:lvl8pPr lvl="7">
              <a:spcBef>
                <a:spcPts val="0"/>
              </a:spcBef>
              <a:buSzPts val="1800"/>
              <a:buChar char="✗"/>
              <a:defRPr/>
            </a:lvl8pPr>
            <a:lvl9pPr lvl="8">
              <a:spcBef>
                <a:spcPts val="0"/>
              </a:spcBef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66375" y="1331673"/>
            <a:ext cx="2439300" cy="315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3430687" y="1331673"/>
            <a:ext cx="2439300" cy="315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5994999" y="1331673"/>
            <a:ext cx="2439300" cy="315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1pPr>
            <a:lvl2pPr lvl="1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2pPr>
            <a:lvl3pPr lvl="2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3pPr>
            <a:lvl4pPr lvl="3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4pPr>
            <a:lvl5pPr lvl="4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5pPr>
            <a:lvl6pPr lvl="5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6pPr>
            <a:lvl7pPr lvl="6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7pPr>
            <a:lvl8pPr lvl="7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8pPr>
            <a:lvl9pPr lvl="8" rtl="0">
              <a:lnSpc>
                <a:spcPct val="120000"/>
              </a:lnSpc>
              <a:spcBef>
                <a:spcPts val="0"/>
              </a:spcBef>
              <a:buSzPts val="1600"/>
              <a:buChar char="✗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osti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ig posti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96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2800"/>
              <a:buFont typeface="Inconsolata"/>
              <a:buNone/>
              <a:defRPr sz="28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4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>
              <a:lnSpc>
                <a:spcPct val="106000"/>
              </a:lnSpc>
              <a:spcBef>
                <a:spcPts val="0"/>
              </a:spcBef>
              <a:buClr>
                <a:srgbClr val="0B5394"/>
              </a:buClr>
              <a:buSzPts val="1800"/>
              <a:buFont typeface="Pangolin"/>
              <a:buChar char="✗"/>
              <a:defRPr sz="18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rPr>
              <a:t>‹#›</a:t>
            </a:fld>
            <a:endParaRPr lang="en" sz="1300">
              <a:solidFill>
                <a:srgbClr val="7F6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8" r:id="rId6"/>
    <p:sldLayoutId id="2147483659" r:id="rId7"/>
    <p:sldLayoutId id="2147483663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2745450" y="1197749"/>
            <a:ext cx="3530992" cy="323610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APPLICATION </a:t>
            </a:r>
            <a:r>
              <a:rPr lang="en-US" sz="2400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OF</a:t>
            </a:r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 SOLUTION </a:t>
            </a:r>
            <a:r>
              <a:rPr lang="en-US" sz="2800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OF</a:t>
            </a:r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 ALGEBRAIC </a:t>
            </a:r>
            <a:r>
              <a:rPr lang="en-US" sz="2800" dirty="0" smtClean="0">
                <a:latin typeface="Berlin Sans FB" panose="020E0602020502020306" pitchFamily="34" charset="0"/>
                <a:ea typeface="Adobe Fan Heiti Std B" panose="020B0700000000000000" pitchFamily="34" charset="-128"/>
              </a:rPr>
              <a:t>AND</a:t>
            </a:r>
            <a:r>
              <a:rPr lang="en-US" sz="2800" b="1" dirty="0" smtClean="0">
                <a:latin typeface="Berlin Sans FB" panose="020E0602020502020306" pitchFamily="34" charset="0"/>
                <a:ea typeface="Adobe Fan Heiti Std B" panose="020B0700000000000000" pitchFamily="34" charset="-128"/>
              </a:rPr>
              <a:t> TRANSCENDENTAL </a:t>
            </a:r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EQUATION.</a:t>
            </a:r>
            <a:b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</a:br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/>
            </a:r>
            <a:b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</a:br>
            <a:r>
              <a:rPr lang="en-US" sz="2800" b="1" dirty="0">
                <a:latin typeface="Berlin Sans FB" panose="020E0602020502020306" pitchFamily="34" charset="0"/>
                <a:ea typeface="Adobe Fan Heiti Std B" panose="020B0700000000000000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65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/>
            <a:r>
              <a:rPr lang="en-US" dirty="0" smtClean="0"/>
              <a:t>General Application</a:t>
            </a:r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Usage of solution of equation in computer science.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78713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94" y="826617"/>
            <a:ext cx="6515404" cy="36649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66375" y="555813"/>
            <a:ext cx="56262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General Use of solution of equation in computer science.</a:t>
            </a:r>
            <a:endParaRPr lang="en" dirty="0"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4" name="AutoShape 2" descr="4x-7=5: 4 is coefficient, x is variable, 7 and 5 constant, - is opera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66375" y="1522941"/>
            <a:ext cx="5626200" cy="3042600"/>
          </a:xfrm>
        </p:spPr>
        <p:txBody>
          <a:bodyPr/>
          <a:lstStyle/>
          <a:p>
            <a:pPr marL="457200" indent="-457200"/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Colors in monitor. </a:t>
            </a:r>
          </a:p>
          <a:p>
            <a:pPr marL="457200" indent="-457200"/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Memory Management.</a:t>
            </a:r>
          </a:p>
          <a:p>
            <a:pPr marL="457200" indent="-457200"/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 Image processing.</a:t>
            </a:r>
          </a:p>
          <a:p>
            <a:pPr marL="457200" indent="-457200"/>
            <a:r>
              <a:rPr lang="en-US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Machine Learning.</a:t>
            </a:r>
          </a:p>
          <a:p>
            <a:pPr marL="457200" indent="-457200"/>
            <a:r>
              <a:rPr lang="en-US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Artificial Intelligence.</a:t>
            </a:r>
          </a:p>
          <a:p>
            <a:pPr marL="457200" indent="-457200"/>
            <a:r>
              <a:rPr lang="en-US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Digital Maps.</a:t>
            </a:r>
          </a:p>
          <a:p>
            <a:pPr marL="457200" indent="-457200"/>
            <a:r>
              <a:rPr lang="en-US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Self Driving Cars.</a:t>
            </a:r>
          </a:p>
          <a:p>
            <a:pPr marL="457200" indent="-457200"/>
            <a:r>
              <a:rPr lang="en-US" sz="20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sz="2000" b="1" dirty="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Computer Graphics.</a:t>
            </a:r>
            <a:endParaRPr lang="en-US" sz="2000" b="1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02">
            <a:off x="6785845" y="501003"/>
            <a:ext cx="1679742" cy="16331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62" name="Shape 262"/>
          <p:cNvSpPr txBox="1">
            <a:spLocks noGrp="1"/>
          </p:cNvSpPr>
          <p:nvPr>
            <p:ph type="title" idx="4294967295"/>
          </p:nvPr>
        </p:nvSpPr>
        <p:spPr>
          <a:xfrm>
            <a:off x="1137037" y="1667048"/>
            <a:ext cx="39666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1137037" y="2599486"/>
            <a:ext cx="3966600" cy="9337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 dirty="0"/>
              <a:t>Any questions</a:t>
            </a:r>
            <a:r>
              <a:rPr lang="en" sz="3600" dirty="0" smtClean="0"/>
              <a:t>?</a:t>
            </a:r>
            <a:endParaRPr lang="en" sz="3600" dirty="0"/>
          </a:p>
        </p:txBody>
      </p:sp>
      <p:sp>
        <p:nvSpPr>
          <p:cNvPr id="264" name="Shape 264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/>
      <p:bldP spid="26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 idx="4294967295"/>
          </p:nvPr>
        </p:nvSpPr>
        <p:spPr>
          <a:xfrm>
            <a:off x="923677" y="658308"/>
            <a:ext cx="56262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/>
              <a:t>Introduction Outline</a:t>
            </a:r>
            <a:r>
              <a:rPr lang="en" b="1" dirty="0" smtClean="0"/>
              <a:t>.</a:t>
            </a:r>
            <a:endParaRPr lang="en" b="1" dirty="0"/>
          </a:p>
        </p:txBody>
      </p:sp>
      <p:sp>
        <p:nvSpPr>
          <p:cNvPr id="197" name="Shape 197"/>
          <p:cNvSpPr/>
          <p:nvPr/>
        </p:nvSpPr>
        <p:spPr>
          <a:xfrm>
            <a:off x="923677" y="1689431"/>
            <a:ext cx="2082870" cy="2315400"/>
          </a:xfrm>
          <a:prstGeom prst="homePlate">
            <a:avLst>
              <a:gd name="adj" fmla="val 30129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1</a:t>
            </a: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.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Equation</a:t>
            </a:r>
            <a:endParaRPr lang="en" sz="1800" b="1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2421331" y="1689431"/>
            <a:ext cx="2428647" cy="23154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2</a:t>
            </a: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.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Types</a:t>
            </a:r>
            <a:endParaRPr lang="en" sz="1800" b="1" dirty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4201401" y="1689431"/>
            <a:ext cx="2755354" cy="23154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0B5394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3</a:t>
            </a:r>
            <a:r>
              <a:rPr lang="en" sz="16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.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rPr>
              <a:t> General Application</a:t>
            </a:r>
            <a:endParaRPr lang="en" sz="1600" b="1" dirty="0" smtClean="0">
              <a:solidFill>
                <a:srgbClr val="0B5394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201" name="Shape 201"/>
          <p:cNvSpPr/>
          <p:nvPr/>
        </p:nvSpPr>
        <p:spPr>
          <a:xfrm>
            <a:off x="7129125" y="1020552"/>
            <a:ext cx="1245054" cy="1294696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 animBg="1"/>
      <p:bldP spid="1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1384931" y="1129808"/>
            <a:ext cx="3551100" cy="23083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4400" dirty="0" smtClean="0"/>
              <a:t>I’m</a:t>
            </a:r>
            <a:r>
              <a:rPr lang="en" sz="7200" dirty="0" smtClean="0"/>
              <a:t> </a:t>
            </a:r>
            <a:br>
              <a:rPr lang="en" sz="7200" dirty="0" smtClean="0"/>
            </a:br>
            <a:r>
              <a:rPr lang="en" sz="2000" b="1" dirty="0" smtClean="0"/>
              <a:t>Md. Hafizur Rahman Arfin</a:t>
            </a:r>
            <a:endParaRPr lang="en" sz="2000" b="1" dirty="0"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1384931" y="2734986"/>
            <a:ext cx="3551100" cy="7031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/>
              <a:t>ID: 161-15-7144</a:t>
            </a:r>
            <a:endParaRPr lang="en" b="1" dirty="0"/>
          </a:p>
        </p:txBody>
      </p:sp>
      <p:sp>
        <p:nvSpPr>
          <p:cNvPr id="104" name="Shape 104"/>
          <p:cNvSpPr/>
          <p:nvPr/>
        </p:nvSpPr>
        <p:spPr>
          <a:xfrm rot="1473029">
            <a:off x="1538452" y="1203424"/>
            <a:ext cx="449653" cy="437998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027">
            <a:off x="7247861" y="3196825"/>
            <a:ext cx="266888" cy="259347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9" name="Shape 324"/>
          <p:cNvSpPr/>
          <p:nvPr/>
        </p:nvSpPr>
        <p:spPr>
          <a:xfrm>
            <a:off x="5863236" y="1312688"/>
            <a:ext cx="2235010" cy="2366727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889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uiExpand="1" build="p" animBg="1"/>
      <p:bldP spid="104" grpId="0" animBg="1"/>
      <p:bldP spid="1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/>
            <a:r>
              <a:rPr lang="en-US" dirty="0" smtClean="0"/>
              <a:t>Equation</a:t>
            </a:r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What is an equation?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7115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4" y="230233"/>
            <a:ext cx="5749026" cy="981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7843">
            <a:off x="6598361" y="1226080"/>
            <a:ext cx="2015328" cy="932770"/>
          </a:xfrm>
          <a:prstGeom prst="rect">
            <a:avLst/>
          </a:prstGeom>
        </p:spPr>
      </p:pic>
      <p:sp>
        <p:nvSpPr>
          <p:cNvPr id="9" name="Shape 64"/>
          <p:cNvSpPr txBox="1">
            <a:spLocks noGrp="1"/>
          </p:cNvSpPr>
          <p:nvPr>
            <p:ph type="body" idx="1"/>
          </p:nvPr>
        </p:nvSpPr>
        <p:spPr>
          <a:xfrm>
            <a:off x="866375" y="1211774"/>
            <a:ext cx="5775827" cy="287010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indent="-69850">
              <a:buClr>
                <a:schemeClr val="dk1"/>
              </a:buClr>
              <a:buSzPts val="1100"/>
              <a:buNone/>
            </a:pPr>
            <a:r>
              <a:rPr lang="en-US" sz="1600" dirty="0"/>
              <a:t>An equation says that two things are equal. It will have an equals sign </a:t>
            </a:r>
            <a:r>
              <a:rPr lang="en-US" sz="1600" dirty="0" smtClean="0"/>
              <a:t>"=".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i="0" dirty="0"/>
              <a:t>That equation says: </a:t>
            </a:r>
            <a:r>
              <a:rPr lang="en-US" sz="1600" b="1" i="0" dirty="0"/>
              <a:t>what is on the left </a:t>
            </a:r>
            <a:r>
              <a:rPr lang="en-US" sz="1600" b="1" i="0" dirty="0" smtClean="0"/>
              <a:t>(4x </a:t>
            </a:r>
            <a:r>
              <a:rPr lang="en-US" sz="1600" b="1" i="0" dirty="0"/>
              <a:t>-</a:t>
            </a:r>
            <a:r>
              <a:rPr lang="en-US" sz="1600" b="1" i="0" dirty="0" smtClean="0"/>
              <a:t> </a:t>
            </a:r>
            <a:r>
              <a:rPr lang="en-US" sz="1600" b="1" i="0" dirty="0"/>
              <a:t>7</a:t>
            </a:r>
            <a:r>
              <a:rPr lang="en-US" sz="1600" b="1" i="0" dirty="0" smtClean="0"/>
              <a:t>) </a:t>
            </a:r>
            <a:r>
              <a:rPr lang="en-US" sz="1600" b="1" i="0" dirty="0"/>
              <a:t>is equal to what is on the right </a:t>
            </a:r>
            <a:r>
              <a:rPr lang="en-US" sz="1600" b="1" i="0" dirty="0" smtClean="0"/>
              <a:t>(5)</a:t>
            </a:r>
            <a:endParaRPr lang="en-US" sz="1600" i="0" dirty="0"/>
          </a:p>
          <a:p>
            <a:r>
              <a:rPr lang="en-US" sz="1600" i="0" dirty="0"/>
              <a:t>So an equation is like a </a:t>
            </a:r>
            <a:r>
              <a:rPr lang="en-US" sz="1600" b="1" i="0" dirty="0"/>
              <a:t>statement</a:t>
            </a:r>
            <a:r>
              <a:rPr lang="en-US" sz="1600" i="0" dirty="0"/>
              <a:t> "</a:t>
            </a:r>
            <a:r>
              <a:rPr lang="en-US" sz="1600" dirty="0"/>
              <a:t>this</a:t>
            </a:r>
            <a:r>
              <a:rPr lang="en-US" sz="1600" i="0" dirty="0"/>
              <a:t> equals </a:t>
            </a:r>
            <a:r>
              <a:rPr lang="en-US" sz="1600" dirty="0"/>
              <a:t>that</a:t>
            </a:r>
            <a:r>
              <a:rPr lang="en-US" sz="1600" i="0" dirty="0"/>
              <a:t>"</a:t>
            </a:r>
          </a:p>
          <a:p>
            <a:pPr lvl="0" indent="-69850">
              <a:buClr>
                <a:schemeClr val="dk1"/>
              </a:buClr>
              <a:buSzPts val="1100"/>
              <a:buNone/>
            </a:pPr>
            <a:endParaRPr lang="en" sz="16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056570" y="1075334"/>
            <a:ext cx="3966600" cy="250250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4000" dirty="0" smtClean="0"/>
              <a:t>EQATIONS ARE LIKE SCALES WITH EQUAL WEIGHT.</a:t>
            </a:r>
            <a:endParaRPr lang="en" sz="4000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817">
            <a:off x="5522932" y="544964"/>
            <a:ext cx="2773221" cy="2797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/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How many t</a:t>
            </a:r>
            <a:r>
              <a:rPr lang="en" dirty="0" smtClean="0"/>
              <a:t>ypes equation are there?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46345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Equation types.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1034374" y="1601831"/>
            <a:ext cx="7231802" cy="90563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800" b="1" dirty="0" smtClean="0"/>
              <a:t>1. Algebric: </a:t>
            </a:r>
            <a:r>
              <a:rPr lang="en" sz="1400" dirty="0"/>
              <a:t>A</a:t>
            </a:r>
            <a:r>
              <a:rPr lang="en-US" sz="1400" dirty="0"/>
              <a:t>n</a:t>
            </a:r>
            <a:r>
              <a:rPr lang="en-US" sz="1400" dirty="0" smtClean="0"/>
              <a:t> </a:t>
            </a:r>
            <a:r>
              <a:rPr lang="en-US" sz="1400" dirty="0"/>
              <a:t>equation in the form of a polynomial having a finite number of terms and equated to </a:t>
            </a:r>
            <a:r>
              <a:rPr lang="en-US" sz="1400" dirty="0" smtClean="0"/>
              <a:t>zero</a:t>
            </a:r>
            <a:endParaRPr lang="en" sz="1400" dirty="0"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56586" y="2893521"/>
                <a:ext cx="306237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586" y="2893521"/>
                <a:ext cx="3062377" cy="5035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66375" y="358375"/>
            <a:ext cx="75678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Equation types.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6" name="Shape 122"/>
          <p:cNvSpPr txBox="1">
            <a:spLocks noGrp="1"/>
          </p:cNvSpPr>
          <p:nvPr>
            <p:ph type="body" idx="1"/>
          </p:nvPr>
        </p:nvSpPr>
        <p:spPr>
          <a:xfrm>
            <a:off x="909550" y="1486438"/>
            <a:ext cx="7407116" cy="138112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800" b="1" dirty="0" smtClean="0"/>
              <a:t>2. Transendental: </a:t>
            </a:r>
            <a:r>
              <a:rPr lang="en-US" sz="1400" dirty="0" smtClean="0"/>
              <a:t>Transcendental equations are equations containing </a:t>
            </a:r>
            <a:r>
              <a:rPr lang="en-US" sz="1400" b="1" dirty="0" smtClean="0"/>
              <a:t>transcendental functions, </a:t>
            </a:r>
            <a:r>
              <a:rPr lang="en-US" sz="1400" dirty="0" smtClean="0"/>
              <a:t>i.e. functions which are not algebraic. An algebraic function is a function that satisfies a polynomial equation whose terms are themselves polynomials with rational coefficients.</a:t>
            </a:r>
            <a:endParaRPr lang="en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8836" y="3138222"/>
                <a:ext cx="58685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32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836" y="3138222"/>
                <a:ext cx="586854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2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</p:bldLst>
  </p:timing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209</Words>
  <Application>Microsoft Office PowerPoint</Application>
  <PresentationFormat>On-screen Show (16:9)</PresentationFormat>
  <Paragraphs>48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Berlin Sans FB</vt:lpstr>
      <vt:lpstr>Arial</vt:lpstr>
      <vt:lpstr>Adobe Fan Heiti Std B</vt:lpstr>
      <vt:lpstr>Inconsolata</vt:lpstr>
      <vt:lpstr>Cambria Math</vt:lpstr>
      <vt:lpstr>Segoe UI Emoji</vt:lpstr>
      <vt:lpstr>Pangolin</vt:lpstr>
      <vt:lpstr>Jaques template</vt:lpstr>
      <vt:lpstr>APPLICATION OF SOLUTION OF ALGEBRAIC AND TRANSCENDENTAL EQUATION.   </vt:lpstr>
      <vt:lpstr>Introduction Outline.</vt:lpstr>
      <vt:lpstr>I’m  Md. Hafizur Rahman Arfin</vt:lpstr>
      <vt:lpstr>1. Equation</vt:lpstr>
      <vt:lpstr>PowerPoint Presentation</vt:lpstr>
      <vt:lpstr>EQATIONS ARE LIKE SCALES WITH EQUAL WEIGHT.</vt:lpstr>
      <vt:lpstr>2. Types</vt:lpstr>
      <vt:lpstr>Equation types.</vt:lpstr>
      <vt:lpstr>Equation types.</vt:lpstr>
      <vt:lpstr>3. General Application</vt:lpstr>
      <vt:lpstr>PowerPoint Presentation</vt:lpstr>
      <vt:lpstr>General Use of solution of equation in computer science.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SOLUTION OF ALGEBRAIC AND TRANSCENDENTAL EQUATION.</dc:title>
  <dc:creator>ARFIN</dc:creator>
  <cp:lastModifiedBy>Windows User</cp:lastModifiedBy>
  <cp:revision>11</cp:revision>
  <dcterms:modified xsi:type="dcterms:W3CDTF">2017-12-11T16:36:45Z</dcterms:modified>
</cp:coreProperties>
</file>